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1" r:id="rId4"/>
    <p:sldId id="262" r:id="rId5"/>
    <p:sldId id="294" r:id="rId6"/>
    <p:sldId id="317" r:id="rId7"/>
    <p:sldId id="331" r:id="rId8"/>
    <p:sldId id="330" r:id="rId9"/>
    <p:sldId id="318" r:id="rId10"/>
    <p:sldId id="308" r:id="rId11"/>
    <p:sldId id="307" r:id="rId12"/>
    <p:sldId id="295" r:id="rId13"/>
    <p:sldId id="309" r:id="rId14"/>
    <p:sldId id="310" r:id="rId15"/>
    <p:sldId id="332" r:id="rId16"/>
    <p:sldId id="301" r:id="rId17"/>
    <p:sldId id="312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0080"/>
    <a:srgbClr val="FF6666"/>
    <a:srgbClr val="004080"/>
    <a:srgbClr val="76C3F9"/>
    <a:srgbClr val="6666FF"/>
    <a:srgbClr val="800000"/>
    <a:srgbClr val="FF000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85281" autoAdjust="0"/>
  </p:normalViewPr>
  <p:slideViewPr>
    <p:cSldViewPr snapToGrid="0" snapToObjects="1">
      <p:cViewPr varScale="1">
        <p:scale>
          <a:sx n="95" d="100"/>
          <a:sy n="95" d="100"/>
        </p:scale>
        <p:origin x="-952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9C41F-19D2-4C43-B610-A831FEFD2C43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249F-7C7B-7747-9633-573F191A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10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EDDCF-22A0-F649-B450-363E123ED6D8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C6511-00F6-AB4E-B515-B9D03006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3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C6511-00F6-AB4E-B515-B9D0300614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2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www.anandtech.com</a:t>
            </a:r>
            <a:r>
              <a:rPr lang="en-US" sz="1200" dirty="0" smtClean="0"/>
              <a:t>/show/8562/chipworks-a8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www.maltiel-consulting.com</a:t>
            </a:r>
            <a:r>
              <a:rPr lang="en-US" sz="1200" dirty="0" smtClean="0"/>
              <a:t>/Next-Apple-iPhone-</a:t>
            </a:r>
            <a:r>
              <a:rPr lang="en-US" sz="1200" dirty="0" err="1" smtClean="0"/>
              <a:t>iPad</a:t>
            </a:r>
            <a:r>
              <a:rPr lang="en-US" sz="1200" dirty="0" smtClean="0"/>
              <a:t>-A-</a:t>
            </a:r>
            <a:r>
              <a:rPr lang="en-US" sz="1200" dirty="0" err="1" smtClean="0"/>
              <a:t>Processor.html</a:t>
            </a: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3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7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C6511-00F6-AB4E-B515-B9D0300614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3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3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5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C08FBD-D506-0D48-95D9-1CAE578A2FFA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3B17-479C-F543-A5D5-FC8E76CFA1B6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00DC-8D75-3E46-AF2B-07BACF05DE8B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2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C2FE-A413-9A48-B9AE-80F45FE217FF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96551"/>
            <a:ext cx="9144000" cy="4614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91919"/>
              </a:solidFill>
            </a:endParaRPr>
          </a:p>
          <a:p>
            <a:pPr algn="ctr"/>
            <a:endParaRPr lang="en-US" dirty="0">
              <a:solidFill>
                <a:srgbClr val="19191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9F32-042F-034B-88E5-F47949A448F8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2200" y="6448651"/>
            <a:ext cx="2133600" cy="365125"/>
          </a:xfrm>
        </p:spPr>
        <p:txBody>
          <a:bodyPr/>
          <a:lstStyle>
            <a:lvl1pPr algn="ctr">
              <a:defRPr sz="1600"/>
            </a:lvl1pPr>
          </a:lstStyle>
          <a:p>
            <a:fld id="{F63A9340-927E-CB41-A86E-7A6AE498EC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939143" y="6631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739571" y="6549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2504-454F-7048-98CB-C5B309C077EB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8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777-3EE4-5B4C-9C78-D55E422610F1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1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C614-987F-4645-8EBC-A1244DE34054}" type="datetime1">
              <a:rPr lang="en-US" smtClean="0"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D662-25BB-7246-BA97-DA76B3901806}" type="datetime1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3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3B9C-415C-4146-95D2-90407FCD64AC}" type="datetime1">
              <a:rPr lang="en-US" smtClean="0"/>
              <a:t>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5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B23D-46C3-C44D-97D8-C58D9130BC00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2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C1C2-3634-9F4C-976D-34A37B524F31}" type="datetime1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FE13-5525-BC44-A5F2-613706BC18ED}" type="datetime1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9340-927E-CB41-A86E-7A6AE498EC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422571"/>
            <a:ext cx="9144000" cy="43542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91919"/>
              </a:solidFill>
            </a:endParaRPr>
          </a:p>
          <a:p>
            <a:pPr algn="ctr"/>
            <a:endParaRPr lang="en-US" dirty="0">
              <a:solidFill>
                <a:srgbClr val="191919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367369"/>
          </a:xfrm>
          <a:prstGeom prst="rect">
            <a:avLst/>
          </a:prstGeom>
          <a:solidFill>
            <a:srgbClr val="9712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b="0" i="0" kern="1200">
          <a:solidFill>
            <a:schemeClr val="tx1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24" y="124836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Toward Cache-Friendly</a:t>
            </a:r>
            <a:br>
              <a:rPr lang="en-US" sz="4800" b="1" dirty="0" smtClean="0"/>
            </a:br>
            <a:r>
              <a:rPr lang="en-US" sz="4800" b="1" dirty="0" smtClean="0"/>
              <a:t>Hardware Accelerators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47643"/>
            <a:ext cx="7772400" cy="947478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Yakun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Sophia Shao, Sam Xi,</a:t>
            </a:r>
          </a:p>
          <a:p>
            <a:pPr algn="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Viji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Srinivasan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Gu-Yeon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Wei, David Brooks</a:t>
            </a:r>
          </a:p>
        </p:txBody>
      </p:sp>
      <p:pic>
        <p:nvPicPr>
          <p:cNvPr id="4" name="Picture 3" descr="ib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38" y="4824857"/>
            <a:ext cx="1907762" cy="1005545"/>
          </a:xfrm>
          <a:prstGeom prst="rect">
            <a:avLst/>
          </a:prstGeom>
        </p:spPr>
      </p:pic>
      <p:pic>
        <p:nvPicPr>
          <p:cNvPr id="5" name="Picture 4" descr="harvard-logo-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97" y="4916621"/>
            <a:ext cx="3212952" cy="8079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6742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552969" y="1813427"/>
            <a:ext cx="6304580" cy="4022980"/>
          </a:xfrm>
          <a:prstGeom prst="roundRect">
            <a:avLst>
              <a:gd name="adj" fmla="val 6940"/>
            </a:avLst>
          </a:prstGeom>
          <a:solidFill>
            <a:srgbClr val="D1D3D4"/>
          </a:solidFill>
          <a:ln>
            <a:solidFill>
              <a:srgbClr val="D1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14038" y="3760934"/>
            <a:ext cx="3372834" cy="1915963"/>
          </a:xfrm>
          <a:prstGeom prst="rect">
            <a:avLst/>
          </a:prstGeom>
          <a:pattFill prst="lgGrid">
            <a:fgClr>
              <a:schemeClr val="bg1"/>
            </a:fgClr>
            <a:bgClr>
              <a:srgbClr val="FF6666"/>
            </a:bgClr>
          </a:patt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Accelerators</a:t>
            </a:r>
            <a:endParaRPr lang="en-US" sz="2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14038" y="3760937"/>
            <a:ext cx="3372834" cy="1915963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bg1"/>
            </a:bgClr>
          </a:patt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9" name="Picture 18" descr="aladdin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46" y="4345215"/>
            <a:ext cx="3143471" cy="675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 Building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741168" y="1969381"/>
            <a:ext cx="1122760" cy="3707518"/>
          </a:xfrm>
          <a:prstGeom prst="rect">
            <a:avLst/>
          </a:prstGeom>
          <a:solidFill>
            <a:srgbClr val="FFCC99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GPU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14038" y="3081124"/>
            <a:ext cx="3372834" cy="545555"/>
          </a:xfrm>
          <a:prstGeom prst="rect">
            <a:avLst/>
          </a:prstGeom>
          <a:solidFill>
            <a:srgbClr val="CCCC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Shared Resources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62929" y="1969382"/>
            <a:ext cx="1106426" cy="3707516"/>
          </a:xfrm>
          <a:prstGeom prst="rect">
            <a:avLst/>
          </a:prstGeom>
          <a:solidFill>
            <a:srgbClr val="FFCCCC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Interface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14038" y="1969382"/>
            <a:ext cx="3372834" cy="978785"/>
            <a:chOff x="3014038" y="1969382"/>
            <a:chExt cx="3372834" cy="978785"/>
          </a:xfrm>
        </p:grpSpPr>
        <p:sp>
          <p:nvSpPr>
            <p:cNvPr id="30" name="Rectangle 29"/>
            <p:cNvSpPr/>
            <p:nvPr/>
          </p:nvSpPr>
          <p:spPr>
            <a:xfrm>
              <a:off x="3014038" y="1969382"/>
              <a:ext cx="2146564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Big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10712" y="1969382"/>
              <a:ext cx="1076160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Small 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741168" y="1969382"/>
            <a:ext cx="1122760" cy="3707518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rgbClr val="A6A6A6"/>
                </a:solidFill>
              </a:rPr>
              <a:t>GPGPU-</a:t>
            </a:r>
            <a:r>
              <a:rPr lang="en-US" sz="2000" dirty="0" err="1" smtClean="0">
                <a:solidFill>
                  <a:srgbClr val="A6A6A6"/>
                </a:solidFill>
              </a:rPr>
              <a:t>Sim</a:t>
            </a:r>
            <a:endParaRPr lang="en-US" sz="2000" dirty="0">
              <a:solidFill>
                <a:srgbClr val="A6A6A6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14038" y="1969382"/>
            <a:ext cx="3372834" cy="978785"/>
            <a:chOff x="3014038" y="1969382"/>
            <a:chExt cx="3372834" cy="978785"/>
          </a:xfrm>
        </p:grpSpPr>
        <p:sp>
          <p:nvSpPr>
            <p:cNvPr id="38" name="Rectangle 37"/>
            <p:cNvSpPr/>
            <p:nvPr/>
          </p:nvSpPr>
          <p:spPr>
            <a:xfrm>
              <a:off x="3014038" y="1969382"/>
              <a:ext cx="2146564" cy="9787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  <a:r>
                <a:rPr lang="en-US" sz="2000" dirty="0" smtClean="0">
                  <a:solidFill>
                    <a:schemeClr val="tx1"/>
                  </a:solidFill>
                </a:rPr>
                <a:t>em5’s CPU Model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10712" y="1969382"/>
              <a:ext cx="1076160" cy="9787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  <a:r>
                <a:rPr lang="en-US" sz="2000" dirty="0" smtClean="0">
                  <a:solidFill>
                    <a:schemeClr val="tx1"/>
                  </a:solidFill>
                </a:rPr>
                <a:t>em5’s CPU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014038" y="3081124"/>
            <a:ext cx="3372834" cy="545555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gem5’s Cache Model w/ Cacti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62929" y="1969381"/>
            <a:ext cx="1106426" cy="3707516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em5’s DRAM Model</a:t>
            </a:r>
          </a:p>
        </p:txBody>
      </p:sp>
    </p:spTree>
    <p:extLst>
      <p:ext uri="{BB962C8B-B14F-4D97-AF65-F5344CB8AC3E}">
        <p14:creationId xmlns:p14="http://schemas.microsoft.com/office/powerpoint/2010/main" val="375131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9" grpId="0" animBg="1"/>
      <p:bldP spid="31" grpId="0" animBg="1"/>
      <p:bldP spid="32" grpId="0" animBg="1"/>
      <p:bldP spid="35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02034" y="2365914"/>
            <a:ext cx="3962400" cy="1905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2243" y="2438210"/>
            <a:ext cx="3599791" cy="1680304"/>
            <a:chOff x="2997854" y="2438210"/>
            <a:chExt cx="3599791" cy="1680304"/>
          </a:xfrm>
        </p:grpSpPr>
        <p:sp>
          <p:nvSpPr>
            <p:cNvPr id="25" name="Rounded Rectangle 24"/>
            <p:cNvSpPr/>
            <p:nvPr/>
          </p:nvSpPr>
          <p:spPr>
            <a:xfrm>
              <a:off x="5149845" y="2823114"/>
              <a:ext cx="1447800" cy="1066800"/>
            </a:xfrm>
            <a:prstGeom prst="roundRect">
              <a:avLst/>
            </a:prstGeom>
            <a:solidFill>
              <a:srgbClr val="99CC66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Private L1/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Scratchpad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3" idx="0"/>
              <a:endCxn id="25" idx="0"/>
            </p:cNvCxnSpPr>
            <p:nvPr/>
          </p:nvCxnSpPr>
          <p:spPr>
            <a:xfrm rot="5400000" flipH="1" flipV="1">
              <a:off x="4902195" y="1851564"/>
              <a:ext cx="12700" cy="1943100"/>
            </a:xfrm>
            <a:prstGeom prst="bentConnector3">
              <a:avLst>
                <a:gd name="adj1" fmla="val 1800000"/>
              </a:avLst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97854" y="2438210"/>
              <a:ext cx="85422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Aladdin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57" name="Elbow Connector 56"/>
            <p:cNvCxnSpPr>
              <a:endCxn id="25" idx="2"/>
            </p:cNvCxnSpPr>
            <p:nvPr/>
          </p:nvCxnSpPr>
          <p:spPr>
            <a:xfrm flipV="1">
              <a:off x="3930645" y="3889914"/>
              <a:ext cx="1943100" cy="2286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/>
            <p:cNvSpPr/>
            <p:nvPr/>
          </p:nvSpPr>
          <p:spPr>
            <a:xfrm>
              <a:off x="3016245" y="2823114"/>
              <a:ext cx="1828800" cy="1066800"/>
            </a:xfrm>
            <a:prstGeom prst="trapezoid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Accelerator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Specific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Datapath</a:t>
              </a:r>
              <a:endParaRPr lang="en-US" sz="16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930645" y="3889914"/>
              <a:ext cx="0" cy="228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705277" y="1562696"/>
            <a:ext cx="2634155" cy="1266768"/>
            <a:chOff x="4786512" y="1621310"/>
            <a:chExt cx="2634155" cy="1266768"/>
          </a:xfrm>
        </p:grpSpPr>
        <p:sp>
          <p:nvSpPr>
            <p:cNvPr id="12" name="TextBox 11"/>
            <p:cNvSpPr txBox="1"/>
            <p:nvPr/>
          </p:nvSpPr>
          <p:spPr>
            <a:xfrm>
              <a:off x="4786512" y="1621310"/>
              <a:ext cx="2634155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Shared Memory/Interconnect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03590" y="2206086"/>
              <a:ext cx="0" cy="68199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0071" y="2442114"/>
            <a:ext cx="2291963" cy="1669197"/>
            <a:chOff x="233900" y="2442114"/>
            <a:chExt cx="2553745" cy="1669197"/>
          </a:xfrm>
        </p:grpSpPr>
        <p:sp>
          <p:nvSpPr>
            <p:cNvPr id="5" name="TextBox 4"/>
            <p:cNvSpPr txBox="1"/>
            <p:nvPr/>
          </p:nvSpPr>
          <p:spPr>
            <a:xfrm>
              <a:off x="1265386" y="2442114"/>
              <a:ext cx="1156787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Unmodified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C-Code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00" y="3280314"/>
              <a:ext cx="25146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Accelerator Design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Parameters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(e.g., # FU, </a:t>
              </a:r>
              <a:r>
                <a:rPr lang="en-US" sz="1600" dirty="0" err="1" smtClean="0">
                  <a:latin typeface="Calibri Light"/>
                  <a:cs typeface="Calibri Light"/>
                </a:rPr>
                <a:t>mem</a:t>
              </a:r>
              <a:r>
                <a:rPr lang="en-US" sz="1600" dirty="0" smtClean="0">
                  <a:latin typeface="Calibri Light"/>
                  <a:cs typeface="Calibri Light"/>
                </a:rPr>
                <a:t>. BW)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67500" y="28231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7500" y="37375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64434" y="2607487"/>
            <a:ext cx="1967406" cy="1282427"/>
            <a:chOff x="6750045" y="2607487"/>
            <a:chExt cx="1967406" cy="1282427"/>
          </a:xfrm>
        </p:grpSpPr>
        <p:sp>
          <p:nvSpPr>
            <p:cNvPr id="7" name="TextBox 6"/>
            <p:cNvSpPr txBox="1"/>
            <p:nvPr/>
          </p:nvSpPr>
          <p:spPr>
            <a:xfrm>
              <a:off x="7472900" y="2607487"/>
              <a:ext cx="115338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Power/Area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2900" y="3551360"/>
              <a:ext cx="124455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Performance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750045" y="28231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50045" y="37375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2602034" y="4441330"/>
            <a:ext cx="39624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 Light"/>
                <a:cs typeface="Calibri Light"/>
              </a:rPr>
              <a:t>“Accelerator Simulator”  </a:t>
            </a:r>
          </a:p>
          <a:p>
            <a:pPr algn="ctr"/>
            <a:r>
              <a:rPr lang="en-US" dirty="0" smtClean="0">
                <a:latin typeface="Calibri Light"/>
                <a:cs typeface="Calibri Light"/>
              </a:rPr>
              <a:t>Design Accelerator-Rich </a:t>
            </a:r>
            <a:r>
              <a:rPr lang="en-US" dirty="0" err="1" smtClean="0">
                <a:latin typeface="Calibri Light"/>
                <a:cs typeface="Calibri Light"/>
              </a:rPr>
              <a:t>SoC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</a:p>
          <a:p>
            <a:pPr algn="ctr"/>
            <a:r>
              <a:rPr lang="en-US" dirty="0" smtClean="0">
                <a:latin typeface="Calibri Light"/>
                <a:cs typeface="Calibri Light"/>
              </a:rPr>
              <a:t>Fabrics and Memory Systems</a:t>
            </a:r>
            <a:endParaRPr lang="en-US" dirty="0">
              <a:latin typeface="Calibri Light"/>
              <a:cs typeface="Calibri Ligh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07541" y="5364660"/>
            <a:ext cx="2680279" cy="430887"/>
            <a:chOff x="824921" y="5674630"/>
            <a:chExt cx="2680279" cy="430887"/>
          </a:xfrm>
        </p:grpSpPr>
        <p:sp>
          <p:nvSpPr>
            <p:cNvPr id="39" name="TextBox 38"/>
            <p:cNvSpPr txBox="1"/>
            <p:nvPr/>
          </p:nvSpPr>
          <p:spPr>
            <a:xfrm>
              <a:off x="1030241" y="5674630"/>
              <a:ext cx="2474959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/>
                  <a:cs typeface="Calibri"/>
                </a:rPr>
                <a:t>Programmability</a:t>
              </a:r>
              <a:endParaRPr lang="en-US" sz="2200" b="1" dirty="0">
                <a:latin typeface="Calibri"/>
                <a:cs typeface="Calibri"/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824921" y="575036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 Light"/>
                <a:cs typeface="Calibri Light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1701209" y="745219"/>
            <a:ext cx="74149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800" dirty="0" smtClean="0"/>
              <a:t>Aladdin: A pre-RTL, Power-Performance Accelerator Simulator</a:t>
            </a:r>
            <a:br>
              <a:rPr lang="en-US" sz="3800" dirty="0" smtClean="0"/>
            </a:br>
            <a:endParaRPr lang="en-US" sz="3800" dirty="0"/>
          </a:p>
        </p:txBody>
      </p:sp>
      <p:pic>
        <p:nvPicPr>
          <p:cNvPr id="44" name="Picture 43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751384" y="5796013"/>
            <a:ext cx="53647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 Light"/>
                <a:cs typeface="Calibri Light"/>
              </a:rPr>
              <a:t>[ISCA’2014]</a:t>
            </a:r>
          </a:p>
          <a:p>
            <a:pPr marL="0" lvl="1" algn="r"/>
            <a:r>
              <a:rPr lang="en-US" sz="2000" dirty="0">
                <a:latin typeface="Calibri Light"/>
                <a:cs typeface="Calibri Light"/>
              </a:rPr>
              <a:t>http://</a:t>
            </a:r>
            <a:r>
              <a:rPr lang="en-US" sz="2000" dirty="0" err="1">
                <a:latin typeface="Calibri Light"/>
                <a:cs typeface="Calibri Light"/>
              </a:rPr>
              <a:t>vlsiarch.eecs.harvard.edu</a:t>
            </a:r>
            <a:r>
              <a:rPr lang="en-US" sz="2000" dirty="0">
                <a:latin typeface="Calibri Light"/>
                <a:cs typeface="Calibri Light"/>
              </a:rPr>
              <a:t>/accelerators</a:t>
            </a:r>
          </a:p>
          <a:p>
            <a:pPr algn="r"/>
            <a:endParaRPr lang="en-US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063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 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TLB Designs:</a:t>
            </a:r>
          </a:p>
          <a:p>
            <a:pPr lvl="1"/>
            <a:r>
              <a:rPr lang="en-US" dirty="0" smtClean="0"/>
              <a:t>TLB </a:t>
            </a:r>
            <a:r>
              <a:rPr lang="en-US" dirty="0"/>
              <a:t>can be expensive.</a:t>
            </a:r>
          </a:p>
          <a:p>
            <a:pPr lvl="2"/>
            <a:r>
              <a:rPr lang="en-US" dirty="0"/>
              <a:t>Performance: TLB miss.</a:t>
            </a:r>
          </a:p>
          <a:p>
            <a:pPr lvl="2"/>
            <a:r>
              <a:rPr lang="en-US" dirty="0"/>
              <a:t>Resource/Power: Hardware TLB design.</a:t>
            </a:r>
          </a:p>
          <a:p>
            <a:pPr lvl="1"/>
            <a:r>
              <a:rPr lang="en-US" dirty="0"/>
              <a:t>But accelerator’s TLB accesses are very likely to be regular.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4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TLB Miss Behavior</a:t>
            </a:r>
            <a:endParaRPr lang="en-US" dirty="0"/>
          </a:p>
        </p:txBody>
      </p:sp>
      <p:pic>
        <p:nvPicPr>
          <p:cNvPr id="4" name="Picture 3" descr="fft_aladdin-tlb-e0-w0-m100-h0_miss_add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9" y="1113330"/>
            <a:ext cx="6827520" cy="5120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230794" y="3926355"/>
            <a:ext cx="0" cy="135009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60070" y="5014169"/>
            <a:ext cx="4600126" cy="1800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47290" y="2760201"/>
            <a:ext cx="950026" cy="1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49268" y="3938511"/>
            <a:ext cx="0" cy="135009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13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30023" y="1113330"/>
            <a:ext cx="7420203" cy="2628938"/>
            <a:chOff x="830023" y="1113330"/>
            <a:chExt cx="7420203" cy="2841709"/>
          </a:xfrm>
        </p:grpSpPr>
        <p:sp>
          <p:nvSpPr>
            <p:cNvPr id="5" name="Rectangle 4"/>
            <p:cNvSpPr/>
            <p:nvPr/>
          </p:nvSpPr>
          <p:spPr>
            <a:xfrm>
              <a:off x="830023" y="1113330"/>
              <a:ext cx="7420203" cy="26269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90085" y="3050222"/>
              <a:ext cx="2950080" cy="9048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90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mp_aladdin-tlb-e0-w0-m100-h0_miss_add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7" y="1111348"/>
            <a:ext cx="6827520" cy="51206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Accelerator TLB Miss Behavior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30056" y="4200306"/>
            <a:ext cx="5040137" cy="11700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5426" y="2650193"/>
            <a:ext cx="610017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 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TLB Designs: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TLB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can be expensive.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Performance: TLB miss.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Resource/Power: Hardware TLB design.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 accelerator’s TLB accesses are very likely to be regular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/>
              <a:t>Cache Prefetcher Designs: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8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mp-kmp-perf-b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05" y="2080347"/>
            <a:ext cx="45720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Inefficient Bulk 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1208" cy="4525963"/>
          </a:xfrm>
        </p:spPr>
        <p:txBody>
          <a:bodyPr/>
          <a:lstStyle/>
          <a:p>
            <a:r>
              <a:rPr lang="en-US" dirty="0" smtClean="0"/>
              <a:t>DMA is very efficient in getting data.</a:t>
            </a:r>
            <a:endParaRPr lang="en-US" dirty="0"/>
          </a:p>
          <a:p>
            <a:r>
              <a:rPr lang="en-US" dirty="0" smtClean="0"/>
              <a:t>Cache fetches data at cache line granularity.</a:t>
            </a:r>
          </a:p>
          <a:p>
            <a:r>
              <a:rPr lang="en-US" dirty="0" smtClean="0"/>
              <a:t>Cache </a:t>
            </a:r>
            <a:r>
              <a:rPr lang="en-US" dirty="0" err="1" smtClean="0"/>
              <a:t>prefetcher</a:t>
            </a:r>
            <a:r>
              <a:rPr lang="en-US" dirty="0" smtClean="0"/>
              <a:t> customization.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kmp-kmp-perf-b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05" y="2080347"/>
            <a:ext cx="4572000" cy="3657600"/>
          </a:xfrm>
          <a:prstGeom prst="rect">
            <a:avLst/>
          </a:prstGeom>
        </p:spPr>
      </p:pic>
      <p:pic>
        <p:nvPicPr>
          <p:cNvPr id="6" name="Picture 5" descr="kmp-kmp-perf-bw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05" y="2080347"/>
            <a:ext cx="45720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5863" y="1772570"/>
            <a:ext cx="1402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Benchmark: </a:t>
            </a:r>
            <a:r>
              <a:rPr lang="en-US" sz="1400" dirty="0" err="1" smtClean="0">
                <a:latin typeface="Calibri Light"/>
                <a:cs typeface="Calibri Light"/>
              </a:rPr>
              <a:t>kmp</a:t>
            </a:r>
            <a:endParaRPr lang="en-US" sz="1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941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d-knn-perf-b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18" y="1589817"/>
            <a:ext cx="5486400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Workloads have different memory 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49159" y="3270829"/>
            <a:ext cx="1643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Benchmark: md-</a:t>
            </a:r>
            <a:r>
              <a:rPr lang="en-US" sz="1400" dirty="0" err="1" smtClean="0">
                <a:latin typeface="Calibri Light"/>
                <a:cs typeface="Calibri Light"/>
              </a:rPr>
              <a:t>knn</a:t>
            </a:r>
            <a:endParaRPr lang="en-US" sz="1400" dirty="0">
              <a:latin typeface="Calibri Light"/>
              <a:cs typeface="Calibri Light"/>
            </a:endParaRPr>
          </a:p>
        </p:txBody>
      </p:sp>
      <p:pic>
        <p:nvPicPr>
          <p:cNvPr id="5" name="Picture 4" descr="md-knn-perf-b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18" y="1589817"/>
            <a:ext cx="54864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Toward Cache-Friendly Hardware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more accelerators on the </a:t>
            </a:r>
            <a:r>
              <a:rPr lang="en-US" dirty="0" err="1" smtClean="0"/>
              <a:t>SoCs</a:t>
            </a:r>
            <a:r>
              <a:rPr lang="en-US" dirty="0" smtClean="0"/>
              <a:t>, programming them will become challenging.</a:t>
            </a:r>
          </a:p>
          <a:p>
            <a:endParaRPr lang="en-US" dirty="0" smtClean="0"/>
          </a:p>
          <a:p>
            <a:r>
              <a:rPr lang="en-US" dirty="0" smtClean="0"/>
              <a:t>Shared address space and caching make programming accelerators easier.</a:t>
            </a:r>
          </a:p>
          <a:p>
            <a:endParaRPr lang="en-US" dirty="0"/>
          </a:p>
          <a:p>
            <a:r>
              <a:rPr lang="en-US" dirty="0" smtClean="0"/>
              <a:t>Leveraging the application-specific nature of accelerators can reduce the overhead of cache.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pple_A8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0" y="1315791"/>
            <a:ext cx="4116172" cy="507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More accelerators.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53230" y="1482582"/>
            <a:ext cx="3647802" cy="2712138"/>
            <a:chOff x="553230" y="1482582"/>
            <a:chExt cx="3647802" cy="2712138"/>
          </a:xfrm>
        </p:grpSpPr>
        <p:grpSp>
          <p:nvGrpSpPr>
            <p:cNvPr id="4" name="Group 3"/>
            <p:cNvGrpSpPr/>
            <p:nvPr/>
          </p:nvGrpSpPr>
          <p:grpSpPr>
            <a:xfrm>
              <a:off x="553230" y="1482582"/>
              <a:ext cx="3647802" cy="2712138"/>
              <a:chOff x="553230" y="1482582"/>
              <a:chExt cx="3647802" cy="271213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53230" y="1482582"/>
                <a:ext cx="704110" cy="817364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5630" y="2299945"/>
                <a:ext cx="2362278" cy="1711679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57339" y="1760730"/>
                <a:ext cx="2703279" cy="539216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67908" y="2299946"/>
                <a:ext cx="1133124" cy="881741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24905" y="1608329"/>
                <a:ext cx="1106457" cy="152401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80240" y="4011624"/>
                <a:ext cx="287668" cy="183096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997822" y="2101771"/>
              <a:ext cx="13569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Out-of-Core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Accelerators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24732" y="1785626"/>
            <a:ext cx="4308977" cy="3798968"/>
            <a:chOff x="4624732" y="1785626"/>
            <a:chExt cx="4308977" cy="3798968"/>
          </a:xfrm>
        </p:grpSpPr>
        <p:pic>
          <p:nvPicPr>
            <p:cNvPr id="3" name="Picture 2" descr="die_bar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732" y="1785626"/>
              <a:ext cx="4308977" cy="323173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276500" y="5061374"/>
              <a:ext cx="15442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latin typeface="Calibri Light"/>
                  <a:cs typeface="Calibri Light"/>
                </a:rPr>
                <a:t>Maltiel</a:t>
              </a:r>
              <a:r>
                <a:rPr lang="en-US" sz="1400" dirty="0" smtClean="0">
                  <a:latin typeface="Calibri Light"/>
                  <a:cs typeface="Calibri Light"/>
                </a:rPr>
                <a:t> Consulting </a:t>
              </a:r>
            </a:p>
            <a:p>
              <a:r>
                <a:rPr lang="en-US" sz="1400" dirty="0" smtClean="0">
                  <a:latin typeface="Calibri Light"/>
                  <a:cs typeface="Calibri Light"/>
                </a:rPr>
                <a:t>estimates</a:t>
              </a:r>
              <a:endParaRPr lang="en-US" sz="1400" dirty="0">
                <a:latin typeface="Calibri Light"/>
                <a:cs typeface="Calibri Light"/>
              </a:endParaRPr>
            </a:p>
          </p:txBody>
        </p:sp>
        <p:sp>
          <p:nvSpPr>
            <p:cNvPr id="14" name="Left Bracket 13"/>
            <p:cNvSpPr/>
            <p:nvPr/>
          </p:nvSpPr>
          <p:spPr>
            <a:xfrm rot="16200000">
              <a:off x="5937773" y="4222087"/>
              <a:ext cx="150881" cy="1527693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ket 14"/>
            <p:cNvSpPr/>
            <p:nvPr/>
          </p:nvSpPr>
          <p:spPr>
            <a:xfrm rot="16200000">
              <a:off x="7661087" y="4551273"/>
              <a:ext cx="150881" cy="872356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2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48660" y="5584594"/>
            <a:ext cx="2651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 Light"/>
                <a:cs typeface="Calibri Light"/>
              </a:rPr>
              <a:t>[Die photo from </a:t>
            </a:r>
            <a:r>
              <a:rPr lang="en-US" sz="1400" dirty="0" err="1">
                <a:latin typeface="Calibri Light"/>
                <a:cs typeface="Calibri Light"/>
              </a:rPr>
              <a:t>Chipworks</a:t>
            </a:r>
            <a:r>
              <a:rPr lang="en-US" sz="1400" dirty="0">
                <a:latin typeface="Calibri Light"/>
                <a:cs typeface="Calibri Light"/>
              </a:rPr>
              <a:t>]</a:t>
            </a:r>
          </a:p>
          <a:p>
            <a:r>
              <a:rPr lang="en-US" sz="1400" dirty="0">
                <a:latin typeface="Calibri Light"/>
                <a:cs typeface="Calibri Light"/>
              </a:rPr>
              <a:t>[Accelerators annotated </a:t>
            </a:r>
            <a:r>
              <a:rPr lang="en-US" sz="1400" dirty="0" smtClean="0">
                <a:latin typeface="Calibri Light"/>
                <a:cs typeface="Calibri Light"/>
              </a:rPr>
              <a:t>by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Sophia </a:t>
            </a:r>
            <a:r>
              <a:rPr lang="en-US" sz="1400" dirty="0">
                <a:latin typeface="Calibri Light"/>
                <a:cs typeface="Calibri Light"/>
              </a:rPr>
              <a:t>Shao @ Harvard]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7148494" y="5065762"/>
            <a:ext cx="127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Shao (Harvard) </a:t>
            </a:r>
          </a:p>
          <a:p>
            <a:r>
              <a:rPr lang="en-US" sz="1400" dirty="0" smtClean="0"/>
              <a:t>estimates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487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Screen Shot 2013-06-02 at 5.23.28 PM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04" r="-5804"/>
          <a:stretch>
            <a:fillRect/>
          </a:stretch>
        </p:blipFill>
        <p:spPr>
          <a:xfrm>
            <a:off x="-170583" y="1472021"/>
            <a:ext cx="9485167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253" y="5946627"/>
            <a:ext cx="178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OMAP 4 </a:t>
            </a:r>
            <a:r>
              <a:rPr lang="en-US" sz="2400" b="1" dirty="0" err="1" smtClean="0"/>
              <a:t>SoC</a:t>
            </a:r>
            <a:endParaRPr lang="en-US" sz="24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xmlns:p14="http://schemas.microsoft.com/office/powerpoint/2010/main" spd="slow" advTm="2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Screen Shot 2013-06-02 at 5.23.28 PM.png"/>
          <p:cNvPicPr>
            <a:picLocks noChangeAspect="1"/>
          </p:cNvPicPr>
          <p:nvPr/>
        </p:nvPicPr>
        <p:blipFill>
          <a:blip r:embed="rId4" cstate="print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04" r="-5804"/>
          <a:stretch>
            <a:fillRect/>
          </a:stretch>
        </p:blipFill>
        <p:spPr>
          <a:xfrm>
            <a:off x="-170583" y="1472021"/>
            <a:ext cx="9485167" cy="4953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1253" y="5946627"/>
            <a:ext cx="178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OMAP 4 </a:t>
            </a:r>
            <a:r>
              <a:rPr lang="en-US" sz="2400" b="1" dirty="0" err="1" smtClean="0"/>
              <a:t>SoC</a:t>
            </a:r>
            <a:endParaRPr lang="en-US" sz="2400" b="1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</a:t>
            </a:r>
            <a:r>
              <a:rPr lang="en-US" dirty="0" err="1" smtClean="0"/>
              <a:t>SoC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22183" y="1794379"/>
            <a:ext cx="6442722" cy="912257"/>
            <a:chOff x="622183" y="1794379"/>
            <a:chExt cx="6442722" cy="912257"/>
          </a:xfrm>
        </p:grpSpPr>
        <p:sp>
          <p:nvSpPr>
            <p:cNvPr id="32" name="Rectangle 31"/>
            <p:cNvSpPr/>
            <p:nvPr/>
          </p:nvSpPr>
          <p:spPr>
            <a:xfrm>
              <a:off x="622183" y="1794379"/>
              <a:ext cx="830049" cy="912257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ARM 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1169" y="1803078"/>
              <a:ext cx="463736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GPU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34874" y="1808916"/>
              <a:ext cx="700803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DSP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79049" y="1808557"/>
              <a:ext cx="635384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DSP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412425" y="2940230"/>
            <a:ext cx="8254217" cy="289348"/>
          </a:xfrm>
          <a:prstGeom prst="rect">
            <a:avLst/>
          </a:prstGeom>
          <a:solidFill>
            <a:srgbClr val="CCCC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 Bus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79223" y="1794379"/>
            <a:ext cx="7078721" cy="2972620"/>
            <a:chOff x="1579223" y="1794379"/>
            <a:chExt cx="7078721" cy="2972620"/>
          </a:xfrm>
        </p:grpSpPr>
        <p:sp>
          <p:nvSpPr>
            <p:cNvPr id="49" name="Rectangle 48"/>
            <p:cNvSpPr/>
            <p:nvPr/>
          </p:nvSpPr>
          <p:spPr>
            <a:xfrm>
              <a:off x="8225544" y="1811476"/>
              <a:ext cx="432400" cy="889322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SD</a:t>
              </a: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11301" y="1811476"/>
              <a:ext cx="530229" cy="889322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USB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79223" y="1803078"/>
              <a:ext cx="647520" cy="89772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Audio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58130" y="1808916"/>
              <a:ext cx="855743" cy="89772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Video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92094" y="1794379"/>
              <a:ext cx="313759" cy="906419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Face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19966" y="1808557"/>
              <a:ext cx="1303696" cy="892241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Imaging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489889" y="3665942"/>
              <a:ext cx="1034363" cy="1101057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USB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18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"/>
    </mc:Choice>
    <mc:Fallback xmlns="">
      <p:transition xmlns:p14="http://schemas.microsoft.com/office/powerpoint/2010/main" spd="slow" advTm="14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Screen Shot 2013-06-02 at 5.23.28 PM.png"/>
          <p:cNvPicPr>
            <a:picLocks noChangeAspect="1"/>
          </p:cNvPicPr>
          <p:nvPr/>
        </p:nvPicPr>
        <p:blipFill>
          <a:blip r:embed="rId4" cstate="print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04" r="-5804"/>
          <a:stretch>
            <a:fillRect/>
          </a:stretch>
        </p:blipFill>
        <p:spPr>
          <a:xfrm>
            <a:off x="-170583" y="1458927"/>
            <a:ext cx="9485167" cy="4953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1253" y="5946627"/>
            <a:ext cx="178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OMAP 4 </a:t>
            </a:r>
            <a:r>
              <a:rPr lang="en-US" sz="2400" b="1" dirty="0" err="1" smtClean="0"/>
              <a:t>SoC</a:t>
            </a:r>
            <a:endParaRPr lang="en-US" sz="2400" b="1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52177" y="166800"/>
            <a:ext cx="87690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</a:t>
            </a:r>
            <a:r>
              <a:rPr lang="en-US" dirty="0" err="1" smtClean="0"/>
              <a:t>SoC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22183" y="1794379"/>
            <a:ext cx="6442722" cy="912257"/>
            <a:chOff x="622183" y="1794379"/>
            <a:chExt cx="6442722" cy="912257"/>
          </a:xfrm>
        </p:grpSpPr>
        <p:sp>
          <p:nvSpPr>
            <p:cNvPr id="32" name="Rectangle 31"/>
            <p:cNvSpPr/>
            <p:nvPr/>
          </p:nvSpPr>
          <p:spPr>
            <a:xfrm>
              <a:off x="622183" y="1794379"/>
              <a:ext cx="830049" cy="912257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>
                      <a:lumMod val="75000"/>
                    </a:schemeClr>
                  </a:solidFill>
                </a:rPr>
                <a:t>ARM Cores</a:t>
              </a:r>
              <a:endParaRPr 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1169" y="1803078"/>
              <a:ext cx="463736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rgbClr val="BFBFBF"/>
                  </a:solidFill>
                </a:rPr>
                <a:t>GPU</a:t>
              </a:r>
              <a:endParaRPr lang="en-US" sz="2000" dirty="0">
                <a:solidFill>
                  <a:srgbClr val="BFBFB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34874" y="1808916"/>
              <a:ext cx="700803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rgbClr val="BFBFBF"/>
                  </a:solidFill>
                </a:rPr>
                <a:t>DSP</a:t>
              </a:r>
              <a:endParaRPr lang="en-US" sz="2000" dirty="0">
                <a:solidFill>
                  <a:srgbClr val="BFBFB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79049" y="1808557"/>
              <a:ext cx="635384" cy="897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rgbClr val="BFBFBF"/>
                  </a:solidFill>
                </a:rPr>
                <a:t>DSP</a:t>
              </a:r>
              <a:endParaRPr lang="en-US" sz="2000" dirty="0">
                <a:solidFill>
                  <a:srgbClr val="BFBFBF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412425" y="2940230"/>
            <a:ext cx="8254217" cy="289348"/>
          </a:xfrm>
          <a:prstGeom prst="rect">
            <a:avLst/>
          </a:prstGeom>
          <a:solidFill>
            <a:srgbClr val="CCCC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System Bus</a:t>
            </a:r>
            <a:endParaRPr lang="en-US" dirty="0">
              <a:solidFill>
                <a:srgbClr val="A6A6A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26" y="1808916"/>
            <a:ext cx="7131374" cy="3192805"/>
            <a:chOff x="412426" y="1808916"/>
            <a:chExt cx="7131374" cy="3192805"/>
          </a:xfrm>
        </p:grpSpPr>
        <p:sp>
          <p:nvSpPr>
            <p:cNvPr id="40" name="Rectangle 39"/>
            <p:cNvSpPr/>
            <p:nvPr/>
          </p:nvSpPr>
          <p:spPr>
            <a:xfrm>
              <a:off x="412426" y="4375550"/>
              <a:ext cx="1379408" cy="626171"/>
            </a:xfrm>
            <a:prstGeom prst="rect">
              <a:avLst/>
            </a:prstGeom>
            <a:solidFill>
              <a:srgbClr val="FF8000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1400" y="1808916"/>
              <a:ext cx="432400" cy="891882"/>
            </a:xfrm>
            <a:prstGeom prst="rect">
              <a:avLst/>
            </a:prstGeom>
            <a:solidFill>
              <a:srgbClr val="FF8000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79223" y="1794379"/>
            <a:ext cx="7087420" cy="2972620"/>
            <a:chOff x="1579223" y="1794379"/>
            <a:chExt cx="7087420" cy="2972620"/>
          </a:xfrm>
        </p:grpSpPr>
        <p:grpSp>
          <p:nvGrpSpPr>
            <p:cNvPr id="9" name="Group 8"/>
            <p:cNvGrpSpPr/>
            <p:nvPr/>
          </p:nvGrpSpPr>
          <p:grpSpPr>
            <a:xfrm>
              <a:off x="1579223" y="1794379"/>
              <a:ext cx="7078721" cy="2650290"/>
              <a:chOff x="1579223" y="1794379"/>
              <a:chExt cx="7078721" cy="265029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8225544" y="1811476"/>
                <a:ext cx="432400" cy="57539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smtClean="0">
                    <a:solidFill>
                      <a:srgbClr val="A6A6A6"/>
                    </a:solidFill>
                  </a:rPr>
                  <a:t>SD</a:t>
                </a:r>
                <a:endParaRPr lang="en-US" sz="1600" dirty="0">
                  <a:solidFill>
                    <a:srgbClr val="A6A6A6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611301" y="1811476"/>
                <a:ext cx="530229" cy="57539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USB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579223" y="1803079"/>
                <a:ext cx="647520" cy="58378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rgbClr val="A6A6A6"/>
                    </a:solidFill>
                  </a:rPr>
                  <a:t>Audio</a:t>
                </a:r>
                <a:endParaRPr lang="en-US" sz="2000" dirty="0">
                  <a:solidFill>
                    <a:srgbClr val="A6A6A6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158130" y="1808916"/>
                <a:ext cx="855743" cy="572112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rgbClr val="A6A6A6"/>
                    </a:solidFill>
                  </a:rPr>
                  <a:t>Video</a:t>
                </a:r>
                <a:endParaRPr lang="en-US" sz="2000" dirty="0">
                  <a:solidFill>
                    <a:srgbClr val="A6A6A6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792094" y="1794379"/>
                <a:ext cx="313759" cy="586649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rgbClr val="A6A6A6"/>
                    </a:solidFill>
                  </a:rPr>
                  <a:t>Face</a:t>
                </a:r>
                <a:endParaRPr lang="en-US" sz="2000" dirty="0">
                  <a:solidFill>
                    <a:srgbClr val="A6A6A6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219966" y="1808557"/>
                <a:ext cx="1303696" cy="578309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rgbClr val="A6A6A6"/>
                    </a:solidFill>
                  </a:rPr>
                  <a:t>Imaging</a:t>
                </a:r>
                <a:endParaRPr lang="en-US" sz="2000" dirty="0">
                  <a:solidFill>
                    <a:srgbClr val="A6A6A6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489889" y="3665942"/>
                <a:ext cx="1034363" cy="778727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6D6E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rgbClr val="A6A6A6"/>
                    </a:solidFill>
                  </a:rPr>
                  <a:t>USB</a:t>
                </a:r>
                <a:endParaRPr lang="en-US" sz="2000" dirty="0">
                  <a:solidFill>
                    <a:srgbClr val="A6A6A6"/>
                  </a:solidFill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1579224" y="2369769"/>
              <a:ext cx="647520" cy="32233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58129" y="2381028"/>
              <a:ext cx="855743" cy="32233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792094" y="2369769"/>
              <a:ext cx="313759" cy="32233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19966" y="2386866"/>
              <a:ext cx="1303696" cy="32233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11301" y="2386866"/>
              <a:ext cx="530229" cy="32233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222045" y="2386866"/>
              <a:ext cx="444598" cy="32233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498586" y="4444669"/>
              <a:ext cx="1025666" cy="32233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SPM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021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"/>
    </mc:Choice>
    <mc:Fallback xmlns="">
      <p:transition xmlns:p14="http://schemas.microsoft.com/office/powerpoint/2010/main" spd="slow" advTm="14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Cache-Friendly Accelerator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Coherent Accelerator Processor Interface</a:t>
            </a:r>
          </a:p>
          <a:p>
            <a:pPr lvl="1"/>
            <a:r>
              <a:rPr lang="en-US" dirty="0" smtClean="0"/>
              <a:t>Virtual Addressing &amp; Data Caching</a:t>
            </a:r>
          </a:p>
          <a:p>
            <a:pPr lvl="1"/>
            <a:r>
              <a:rPr lang="en-US" dirty="0" smtClean="0"/>
              <a:t>Easier, Natural Programming Model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27982" y="3606793"/>
            <a:ext cx="6620096" cy="2257924"/>
            <a:chOff x="1020692" y="3987784"/>
            <a:chExt cx="6620096" cy="2257924"/>
          </a:xfrm>
        </p:grpSpPr>
        <p:pic>
          <p:nvPicPr>
            <p:cNvPr id="6" name="Picture 5" descr="Screen Shot 2014-08-22 at 11.00.19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440" y="3987784"/>
              <a:ext cx="3005348" cy="22579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52714" y="4095399"/>
              <a:ext cx="1503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Power 8</a:t>
              </a:r>
              <a:endParaRPr lang="en-US" sz="2400" dirty="0"/>
            </a:p>
          </p:txBody>
        </p:sp>
        <p:pic>
          <p:nvPicPr>
            <p:cNvPr id="8" name="Picture 7" descr="Screen Shot 2014-08-22 at 11.02.11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692" y="4585920"/>
              <a:ext cx="2288835" cy="16258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3309527" y="5289602"/>
              <a:ext cx="1325913" cy="0"/>
            </a:xfrm>
            <a:prstGeom prst="straightConnector1">
              <a:avLst/>
            </a:prstGeom>
            <a:ln w="38100" cmpd="sng">
              <a:solidFill>
                <a:srgbClr val="CC9900"/>
              </a:solidFill>
              <a:prstDash val="solid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01710" y="5382113"/>
              <a:ext cx="1503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PCIe</a:t>
              </a:r>
              <a:r>
                <a:rPr lang="en-US" sz="2400" dirty="0" smtClean="0"/>
                <a:t> Bus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761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00" y="2082800"/>
            <a:ext cx="2247900" cy="267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the beginning, not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10" y="2082800"/>
            <a:ext cx="2247900" cy="26797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74414" y="1782585"/>
            <a:ext cx="0" cy="3693329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69" y="2204302"/>
            <a:ext cx="9906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4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pple-a8-annotated-sig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29" y="1315791"/>
            <a:ext cx="4118013" cy="50749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8</a:t>
            </a:fld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It’s the beginning, not the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3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one size fits all.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325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Different applications have different memory requirements.</a:t>
            </a:r>
          </a:p>
          <a:p>
            <a:r>
              <a:rPr lang="en-US" dirty="0" smtClean="0"/>
              <a:t>Need to customize their memory designs.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energy-optimal-all-normalized-pow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9" y="200011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2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530</Words>
  <Application>Microsoft Macintosh PowerPoint</Application>
  <PresentationFormat>On-screen Show (4:3)</PresentationFormat>
  <Paragraphs>174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Toward Cache-Friendly Hardware Accelerators</vt:lpstr>
      <vt:lpstr>More accelerators.</vt:lpstr>
      <vt:lpstr>Today’s SoC</vt:lpstr>
      <vt:lpstr>Today’s SoC</vt:lpstr>
      <vt:lpstr>Today’s SoC</vt:lpstr>
      <vt:lpstr>Cache-Friendly Accelerator Interface</vt:lpstr>
      <vt:lpstr>It’s the beginning, not the end.</vt:lpstr>
      <vt:lpstr>It’s the beginning, not the end.</vt:lpstr>
      <vt:lpstr>Not one size fits all.</vt:lpstr>
      <vt:lpstr>Infrastructure Building</vt:lpstr>
      <vt:lpstr>PowerPoint Presentation</vt:lpstr>
      <vt:lpstr>Cache Customization</vt:lpstr>
      <vt:lpstr>Accelerator TLB Miss Behavior</vt:lpstr>
      <vt:lpstr>Accelerator TLB Miss Behavior</vt:lpstr>
      <vt:lpstr>Cache Customization</vt:lpstr>
      <vt:lpstr>Inefficient Bulk Data Transfer</vt:lpstr>
      <vt:lpstr>Workloads have different memory behaviors.</vt:lpstr>
      <vt:lpstr>Toward Cache-Friendly Hardware Accelerators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Cache-Friendly Hardware Accelerators</dc:title>
  <dc:creator>Sophia</dc:creator>
  <cp:lastModifiedBy>Sophia</cp:lastModifiedBy>
  <cp:revision>204</cp:revision>
  <dcterms:created xsi:type="dcterms:W3CDTF">2015-02-04T18:35:28Z</dcterms:created>
  <dcterms:modified xsi:type="dcterms:W3CDTF">2015-02-13T23:16:24Z</dcterms:modified>
</cp:coreProperties>
</file>